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64" r:id="rId2"/>
    <p:sldId id="269" r:id="rId3"/>
    <p:sldId id="271" r:id="rId4"/>
    <p:sldId id="272" r:id="rId5"/>
    <p:sldId id="273" r:id="rId6"/>
    <p:sldId id="274" r:id="rId7"/>
    <p:sldId id="275" r:id="rId8"/>
    <p:sldId id="276" r:id="rId9"/>
    <p:sldId id="268" r:id="rId10"/>
  </p:sldIdLst>
  <p:sldSz cx="12192000" cy="6858000"/>
  <p:notesSz cx="6858000" cy="9144000"/>
  <p:embeddedFontLst>
    <p:embeddedFont>
      <p:font typeface="Barlow Semi Condensed" panose="00000506000000000000" pitchFamily="2" charset="0"/>
      <p:regular r:id="rId11"/>
      <p:bold r:id="rId12"/>
      <p:italic r:id="rId13"/>
      <p:boldItalic r:id="rId14"/>
    </p:embeddedFont>
    <p:embeddedFont>
      <p:font typeface="Clear Sans Regular" panose="020B060402020202020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C90"/>
    <a:srgbClr val="5B3955"/>
    <a:srgbClr val="F37029"/>
    <a:srgbClr val="13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1" autoAdjust="0"/>
    <p:restoredTop sz="95872"/>
  </p:normalViewPr>
  <p:slideViewPr>
    <p:cSldViewPr snapToGrid="0">
      <p:cViewPr varScale="1">
        <p:scale>
          <a:sx n="69" d="100"/>
          <a:sy n="69" d="100"/>
        </p:scale>
        <p:origin x="13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in a field&#10;&#10;Description automatically generated with medium confidence">
            <a:extLst>
              <a:ext uri="{FF2B5EF4-FFF2-40B4-BE49-F238E27FC236}">
                <a16:creationId xmlns:a16="http://schemas.microsoft.com/office/drawing/2014/main" id="{7D4A752C-1D63-4903-9FE6-3F218D0EB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16401"/>
            <a:ext cx="5139547" cy="5590086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02F8CC2C-74E9-8748-8DF2-7ED97D841507}"/>
              </a:ext>
            </a:extLst>
          </p:cNvPr>
          <p:cNvSpPr/>
          <p:nvPr/>
        </p:nvSpPr>
        <p:spPr>
          <a:xfrm>
            <a:off x="2995448" y="1"/>
            <a:ext cx="9196552" cy="7106486"/>
          </a:xfrm>
          <a:custGeom>
            <a:avLst/>
            <a:gdLst>
              <a:gd name="connsiteX0" fmla="*/ 1787354 w 8921605"/>
              <a:gd name="connsiteY0" fmla="*/ 0 h 6858000"/>
              <a:gd name="connsiteX1" fmla="*/ 8921605 w 8921605"/>
              <a:gd name="connsiteY1" fmla="*/ 0 h 6858000"/>
              <a:gd name="connsiteX2" fmla="*/ 8921605 w 8921605"/>
              <a:gd name="connsiteY2" fmla="*/ 6858000 h 6858000"/>
              <a:gd name="connsiteX3" fmla="*/ 0 w 8921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21605" h="6858000">
                <a:moveTo>
                  <a:pt x="1787354" y="0"/>
                </a:moveTo>
                <a:lnTo>
                  <a:pt x="8921605" y="0"/>
                </a:lnTo>
                <a:lnTo>
                  <a:pt x="8921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62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462E884-F30A-2043-808E-30DEA61DB8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429" y="71437"/>
            <a:ext cx="1835731" cy="1360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84AC5-2DB3-4004-ADFE-FFE1A94C52DE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150927" y="2731091"/>
            <a:ext cx="6583873" cy="1661993"/>
          </a:xfrm>
        </p:spPr>
        <p:txBody>
          <a:bodyPr wrap="square" anchor="ctr">
            <a:spAutoFit/>
          </a:bodyPr>
          <a:lstStyle>
            <a:lvl1pPr algn="l"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579A6A-1A46-144B-BBC5-718E60AA65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0927" y="1800665"/>
            <a:ext cx="1135108" cy="66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10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&#10;&#10;Description automatically generated">
            <a:extLst>
              <a:ext uri="{FF2B5EF4-FFF2-40B4-BE49-F238E27FC236}">
                <a16:creationId xmlns:a16="http://schemas.microsoft.com/office/drawing/2014/main" id="{1D60A83A-3907-C24E-9FD0-15B14035E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813" b="7813"/>
          <a:stretch/>
        </p:blipFill>
        <p:spPr>
          <a:xfrm>
            <a:off x="0" y="8725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462E884-F30A-2043-808E-30DEA61DB8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20934" y="689236"/>
            <a:ext cx="3150132" cy="2334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84AC5-2DB3-4004-ADFE-FFE1A94C52D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73855" y="3429000"/>
            <a:ext cx="3644291" cy="830997"/>
          </a:xfrm>
        </p:spPr>
        <p:txBody>
          <a:bodyPr wrap="square" anchor="ctr">
            <a:sp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117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B51FF4C4-5B19-FC40-BAF0-236F3698F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347"/>
          <a:stretch/>
        </p:blipFill>
        <p:spPr>
          <a:xfrm>
            <a:off x="0" y="2878134"/>
            <a:ext cx="12192000" cy="3816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A7CE5-06C3-4EB9-841A-AD49F891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88" y="382405"/>
            <a:ext cx="8311411" cy="677108"/>
          </a:xfrm>
        </p:spPr>
        <p:txBody>
          <a:bodyPr/>
          <a:lstStyle>
            <a:lvl1pPr>
              <a:defRPr sz="44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EB8F-3527-4587-B508-4F73E104E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493" y="1647027"/>
            <a:ext cx="9413506" cy="1231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CCC51F6-E3BA-0F40-9F6B-FB4C0AD02D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429" y="71437"/>
            <a:ext cx="1835731" cy="1360601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C9784855-DF21-8A46-B742-188B7711E29F}"/>
              </a:ext>
            </a:extLst>
          </p:cNvPr>
          <p:cNvSpPr/>
          <p:nvPr userDrawn="1"/>
        </p:nvSpPr>
        <p:spPr>
          <a:xfrm>
            <a:off x="0" y="6642100"/>
            <a:ext cx="12192000" cy="216275"/>
          </a:xfrm>
          <a:custGeom>
            <a:avLst/>
            <a:gdLst>
              <a:gd name="connsiteX0" fmla="*/ 0 w 12192000"/>
              <a:gd name="connsiteY0" fmla="*/ 0 h 216275"/>
              <a:gd name="connsiteX1" fmla="*/ 12192000 w 12192000"/>
              <a:gd name="connsiteY1" fmla="*/ 0 h 216275"/>
              <a:gd name="connsiteX2" fmla="*/ 12192000 w 12192000"/>
              <a:gd name="connsiteY2" fmla="*/ 216275 h 216275"/>
              <a:gd name="connsiteX3" fmla="*/ 0 w 12192000"/>
              <a:gd name="connsiteY3" fmla="*/ 216275 h 21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6275">
                <a:moveTo>
                  <a:pt x="0" y="0"/>
                </a:moveTo>
                <a:lnTo>
                  <a:pt x="12192000" y="0"/>
                </a:lnTo>
                <a:lnTo>
                  <a:pt x="12192000" y="216275"/>
                </a:lnTo>
                <a:lnTo>
                  <a:pt x="0" y="216275"/>
                </a:lnTo>
                <a:close/>
              </a:path>
            </a:pathLst>
          </a:custGeom>
          <a:solidFill>
            <a:srgbClr val="2A3D90"/>
          </a:solidFill>
          <a:ln w="199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369B19FA-8F08-3F45-B50C-F43AF5F42141}"/>
              </a:ext>
            </a:extLst>
          </p:cNvPr>
          <p:cNvSpPr/>
          <p:nvPr userDrawn="1"/>
        </p:nvSpPr>
        <p:spPr>
          <a:xfrm>
            <a:off x="0" y="6642100"/>
            <a:ext cx="12192000" cy="216275"/>
          </a:xfrm>
          <a:custGeom>
            <a:avLst/>
            <a:gdLst>
              <a:gd name="connsiteX0" fmla="*/ 0 w 12192000"/>
              <a:gd name="connsiteY0" fmla="*/ 0 h 216275"/>
              <a:gd name="connsiteX1" fmla="*/ 12192000 w 12192000"/>
              <a:gd name="connsiteY1" fmla="*/ 0 h 216275"/>
              <a:gd name="connsiteX2" fmla="*/ 12192000 w 12192000"/>
              <a:gd name="connsiteY2" fmla="*/ 216275 h 216275"/>
              <a:gd name="connsiteX3" fmla="*/ 0 w 12192000"/>
              <a:gd name="connsiteY3" fmla="*/ 216275 h 21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6275">
                <a:moveTo>
                  <a:pt x="0" y="0"/>
                </a:moveTo>
                <a:lnTo>
                  <a:pt x="12192000" y="0"/>
                </a:lnTo>
                <a:lnTo>
                  <a:pt x="12192000" y="216275"/>
                </a:lnTo>
                <a:lnTo>
                  <a:pt x="0" y="216275"/>
                </a:lnTo>
                <a:close/>
              </a:path>
            </a:pathLst>
          </a:custGeom>
          <a:solidFill>
            <a:srgbClr val="2A3D90"/>
          </a:solidFill>
          <a:ln w="199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Picture 10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769C60F5-1853-084D-BC22-0F8D60860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6000" y="0"/>
            <a:ext cx="4826000" cy="3708400"/>
          </a:xfrm>
          <a:prstGeom prst="rect">
            <a:avLst/>
          </a:prstGeom>
        </p:spPr>
      </p:pic>
      <p:pic>
        <p:nvPicPr>
          <p:cNvPr id="15" name="Picture 14" descr="A picture containing glass&#10;&#10;Description automatically generated">
            <a:extLst>
              <a:ext uri="{FF2B5EF4-FFF2-40B4-BE49-F238E27FC236}">
                <a16:creationId xmlns:a16="http://schemas.microsoft.com/office/drawing/2014/main" id="{6E1E0004-C72A-1C44-9D70-53B89E9C8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70255"/>
            <a:ext cx="3585637" cy="5450580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76B9731C-8647-464C-B8DA-704B6E5EA6AE}"/>
              </a:ext>
            </a:extLst>
          </p:cNvPr>
          <p:cNvSpPr/>
          <p:nvPr/>
        </p:nvSpPr>
        <p:spPr>
          <a:xfrm>
            <a:off x="3732586" y="2702090"/>
            <a:ext cx="6912769" cy="1986910"/>
          </a:xfrm>
          <a:custGeom>
            <a:avLst/>
            <a:gdLst>
              <a:gd name="connsiteX0" fmla="*/ 0 w 6912769"/>
              <a:gd name="connsiteY0" fmla="*/ 0 h 1986910"/>
              <a:gd name="connsiteX1" fmla="*/ 6912769 w 6912769"/>
              <a:gd name="connsiteY1" fmla="*/ 0 h 1986910"/>
              <a:gd name="connsiteX2" fmla="*/ 6912769 w 6912769"/>
              <a:gd name="connsiteY2" fmla="*/ 1986911 h 1986910"/>
              <a:gd name="connsiteX3" fmla="*/ 0 w 6912769"/>
              <a:gd name="connsiteY3" fmla="*/ 1986911 h 1986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2769" h="1986910">
                <a:moveTo>
                  <a:pt x="0" y="0"/>
                </a:moveTo>
                <a:lnTo>
                  <a:pt x="6912769" y="0"/>
                </a:lnTo>
                <a:lnTo>
                  <a:pt x="6912769" y="1986911"/>
                </a:lnTo>
                <a:lnTo>
                  <a:pt x="0" y="1986911"/>
                </a:lnTo>
                <a:close/>
              </a:path>
            </a:pathLst>
          </a:custGeom>
          <a:noFill/>
          <a:ln w="23163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CEC47E7B-B6C8-1A4F-B46F-CBCB1EE1B1F0}"/>
              </a:ext>
            </a:extLst>
          </p:cNvPr>
          <p:cNvSpPr/>
          <p:nvPr/>
        </p:nvSpPr>
        <p:spPr>
          <a:xfrm>
            <a:off x="5156834" y="2553433"/>
            <a:ext cx="4066070" cy="339472"/>
          </a:xfrm>
          <a:custGeom>
            <a:avLst/>
            <a:gdLst>
              <a:gd name="connsiteX0" fmla="*/ 0 w 4066070"/>
              <a:gd name="connsiteY0" fmla="*/ 0 h 339472"/>
              <a:gd name="connsiteX1" fmla="*/ 4066071 w 4066070"/>
              <a:gd name="connsiteY1" fmla="*/ 0 h 339472"/>
              <a:gd name="connsiteX2" fmla="*/ 4066071 w 4066070"/>
              <a:gd name="connsiteY2" fmla="*/ 339472 h 339472"/>
              <a:gd name="connsiteX3" fmla="*/ 0 w 4066070"/>
              <a:gd name="connsiteY3" fmla="*/ 339472 h 33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6070" h="339472">
                <a:moveTo>
                  <a:pt x="0" y="0"/>
                </a:moveTo>
                <a:lnTo>
                  <a:pt x="4066071" y="0"/>
                </a:lnTo>
                <a:lnTo>
                  <a:pt x="4066071" y="339472"/>
                </a:lnTo>
                <a:lnTo>
                  <a:pt x="0" y="339472"/>
                </a:lnTo>
                <a:close/>
              </a:path>
            </a:pathLst>
          </a:custGeom>
          <a:solidFill>
            <a:srgbClr val="FFFFFF"/>
          </a:solidFill>
          <a:ln w="89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462E884-F30A-2043-808E-30DEA61DB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1432038"/>
            <a:ext cx="1835731" cy="1360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E84AC5-2DB3-4004-ADFE-FFE1A94C52DE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897034" y="2864549"/>
            <a:ext cx="6583873" cy="1661993"/>
          </a:xfrm>
        </p:spPr>
        <p:txBody>
          <a:bodyPr wrap="square" anchor="ctr">
            <a:sp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59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7CE5-06C3-4EB9-841A-AD49F891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89" y="382405"/>
            <a:ext cx="5056304" cy="1354217"/>
          </a:xfrm>
        </p:spPr>
        <p:txBody>
          <a:bodyPr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EB8F-3527-4587-B508-4F73E104E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429" y="2026855"/>
            <a:ext cx="9413506" cy="12311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CCC51F6-E3BA-0F40-9F6B-FB4C0AD02D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429" y="71437"/>
            <a:ext cx="1835731" cy="1360601"/>
          </a:xfrm>
          <a:prstGeom prst="rect">
            <a:avLst/>
          </a:prstGeom>
        </p:spPr>
      </p:pic>
      <p:pic>
        <p:nvPicPr>
          <p:cNvPr id="10" name="Picture 9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D63408A5-970E-5D47-8768-B21A49469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6000" y="0"/>
            <a:ext cx="4826000" cy="370840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8E54B27C-BD74-884D-BD91-11BAE10397E6}"/>
              </a:ext>
            </a:extLst>
          </p:cNvPr>
          <p:cNvSpPr/>
          <p:nvPr/>
        </p:nvSpPr>
        <p:spPr>
          <a:xfrm>
            <a:off x="0" y="6642100"/>
            <a:ext cx="12192000" cy="216275"/>
          </a:xfrm>
          <a:custGeom>
            <a:avLst/>
            <a:gdLst>
              <a:gd name="connsiteX0" fmla="*/ 0 w 12192000"/>
              <a:gd name="connsiteY0" fmla="*/ 0 h 216275"/>
              <a:gd name="connsiteX1" fmla="*/ 12192000 w 12192000"/>
              <a:gd name="connsiteY1" fmla="*/ 0 h 216275"/>
              <a:gd name="connsiteX2" fmla="*/ 12192000 w 12192000"/>
              <a:gd name="connsiteY2" fmla="*/ 216275 h 216275"/>
              <a:gd name="connsiteX3" fmla="*/ 0 w 12192000"/>
              <a:gd name="connsiteY3" fmla="*/ 216275 h 21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16275">
                <a:moveTo>
                  <a:pt x="0" y="0"/>
                </a:moveTo>
                <a:lnTo>
                  <a:pt x="12192000" y="0"/>
                </a:lnTo>
                <a:lnTo>
                  <a:pt x="12192000" y="216275"/>
                </a:lnTo>
                <a:lnTo>
                  <a:pt x="0" y="216275"/>
                </a:lnTo>
                <a:close/>
              </a:path>
            </a:pathLst>
          </a:custGeom>
          <a:solidFill>
            <a:srgbClr val="2A3D90"/>
          </a:solidFill>
          <a:ln w="199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FD1C314-1ECE-466B-8753-045DA52F7731}"/>
              </a:ext>
            </a:extLst>
          </p:cNvPr>
          <p:cNvSpPr txBox="1">
            <a:spLocks/>
          </p:cNvSpPr>
          <p:nvPr userDrawn="1"/>
        </p:nvSpPr>
        <p:spPr>
          <a:xfrm>
            <a:off x="10779888" y="6694837"/>
            <a:ext cx="1179810" cy="110800"/>
          </a:xfrm>
          <a:prstGeom prst="rect">
            <a:avLst/>
          </a:prstGeom>
          <a:effectLst/>
        </p:spPr>
        <p:txBody>
          <a:bodyPr wrap="non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" b="1" dirty="0">
                <a:solidFill>
                  <a:schemeClr val="bg2"/>
                </a:solidFill>
                <a:effectLst/>
                <a:latin typeface="+mn-lt"/>
              </a:rPr>
              <a:t>#SCWCAnnualEvent2021</a:t>
            </a:r>
          </a:p>
        </p:txBody>
      </p:sp>
    </p:spTree>
    <p:extLst>
      <p:ext uri="{BB962C8B-B14F-4D97-AF65-F5344CB8AC3E}">
        <p14:creationId xmlns:p14="http://schemas.microsoft.com/office/powerpoint/2010/main" val="33540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DFDE98-44C3-404C-8E1A-F725946ED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52174"/>
            <a:ext cx="10515600" cy="738664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7D672-6207-4AA5-A028-37470CCB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702514"/>
            <a:ext cx="10515600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9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100000"/>
        </a:lnSpc>
        <a:spcBef>
          <a:spcPts val="0"/>
        </a:spcBef>
        <a:buNone/>
        <a:defRPr sz="4800" b="1" i="0" kern="1200">
          <a:solidFill>
            <a:schemeClr val="accent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55D0-9115-4777-A8FD-CB102DD8A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0927" y="2823424"/>
            <a:ext cx="6583873" cy="1477328"/>
          </a:xfrm>
        </p:spPr>
        <p:txBody>
          <a:bodyPr/>
          <a:lstStyle/>
          <a:p>
            <a:r>
              <a:rPr lang="en-US" sz="4800" dirty="0"/>
              <a:t>Water Infrastructure Needs</a:t>
            </a:r>
            <a:endParaRPr lang="en-GB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D03975-98B4-4145-9C03-4E9D907FA031}"/>
              </a:ext>
            </a:extLst>
          </p:cNvPr>
          <p:cNvSpPr txBox="1"/>
          <p:nvPr/>
        </p:nvSpPr>
        <p:spPr>
          <a:xfrm>
            <a:off x="5150927" y="5570220"/>
            <a:ext cx="49911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dirty="0">
                <a:solidFill>
                  <a:schemeClr val="bg2"/>
                </a:solidFill>
              </a:rPr>
              <a:t>Thursday, October 6, 2022 </a:t>
            </a:r>
          </a:p>
        </p:txBody>
      </p:sp>
    </p:spTree>
    <p:extLst>
      <p:ext uri="{BB962C8B-B14F-4D97-AF65-F5344CB8AC3E}">
        <p14:creationId xmlns:p14="http://schemas.microsoft.com/office/powerpoint/2010/main" val="144738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4BF3066-C79C-903C-7D45-815F1DD1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We Are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A73EA-F35A-F8FB-1068-56BD10BC7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494" y="1647027"/>
            <a:ext cx="6388598" cy="4221669"/>
          </a:xfrm>
        </p:spPr>
        <p:txBody>
          <a:bodyPr/>
          <a:lstStyle/>
          <a:p>
            <a:pPr>
              <a:lnSpc>
                <a:spcPts val="3060"/>
              </a:lnSpc>
            </a:pPr>
            <a:r>
              <a:rPr lang="en-US" sz="2400" dirty="0">
                <a:solidFill>
                  <a:srgbClr val="2B3C90"/>
                </a:solidFill>
                <a:latin typeface="Clear Sans Regular"/>
              </a:rPr>
              <a:t>SCWC is a non-profit, nonpartisan public education partnership with a membership of about 200 spanning Los Angeles, Orange, San Diego, San Bernardino, Riverside, Ventura, Kern and Imperial counties.</a:t>
            </a:r>
          </a:p>
          <a:p>
            <a:pPr>
              <a:lnSpc>
                <a:spcPts val="3060"/>
              </a:lnSpc>
            </a:pPr>
            <a:endParaRPr lang="en-US" sz="2400" dirty="0">
              <a:solidFill>
                <a:schemeClr val="bg1"/>
              </a:solidFill>
              <a:latin typeface="Clear Sans Regular"/>
            </a:endParaRPr>
          </a:p>
          <a:p>
            <a:pPr>
              <a:lnSpc>
                <a:spcPts val="3060"/>
              </a:lnSpc>
            </a:pPr>
            <a:r>
              <a:rPr lang="en-US" sz="2400" dirty="0">
                <a:solidFill>
                  <a:schemeClr val="bg1"/>
                </a:solidFill>
                <a:latin typeface="Clear Sans Regular"/>
              </a:rPr>
              <a:t>County governments are a cornerstone of our membership because of the integral role they place in infrastructure for community development.</a:t>
            </a:r>
          </a:p>
          <a:p>
            <a:endParaRPr lang="en-US" dirty="0"/>
          </a:p>
        </p:txBody>
      </p:sp>
      <p:pic>
        <p:nvPicPr>
          <p:cNvPr id="5" name="Picture 4" descr="A map of California with Southern California highlighted&#10;&#10;Description automatically generated">
            <a:extLst>
              <a:ext uri="{FF2B5EF4-FFF2-40B4-BE49-F238E27FC236}">
                <a16:creationId xmlns:a16="http://schemas.microsoft.com/office/drawing/2014/main" id="{B2C69323-EB28-40B6-382A-960813202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7092" y="1460362"/>
            <a:ext cx="3966158" cy="29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6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F04402-157F-B1B4-8D0F-356CB354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Priorities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9BA349D-53DE-5AA6-0461-E8B058B81E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449593"/>
              </p:ext>
            </p:extLst>
          </p:nvPr>
        </p:nvGraphicFramePr>
        <p:xfrm>
          <a:off x="3861320" y="1972059"/>
          <a:ext cx="5533806" cy="1548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3806">
                  <a:extLst>
                    <a:ext uri="{9D8B030D-6E8A-4147-A177-3AD203B41FA5}">
                      <a16:colId xmlns:a16="http://schemas.microsoft.com/office/drawing/2014/main" val="24864110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Urban </a:t>
                      </a:r>
                      <a:r>
                        <a:rPr lang="en-US" sz="1800" b="1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conservation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80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Intensify environmental and regulatory mandates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742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Shift water supply burdens to local agencies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758476"/>
                  </a:ext>
                </a:extLst>
              </a:tr>
              <a:tr h="436387">
                <a:tc>
                  <a:txBody>
                    <a:bodyPr/>
                    <a:lstStyle/>
                    <a:p>
                      <a:r>
                        <a:rPr lang="en-US" dirty="0"/>
                        <a:t>Demand affordability despite increasing costs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903788"/>
                  </a:ext>
                </a:extLst>
              </a:tr>
            </a:tbl>
          </a:graphicData>
        </a:graphic>
      </p:graphicFrame>
      <p:grpSp>
        <p:nvGrpSpPr>
          <p:cNvPr id="8" name="Group 11">
            <a:extLst>
              <a:ext uri="{FF2B5EF4-FFF2-40B4-BE49-F238E27FC236}">
                <a16:creationId xmlns:a16="http://schemas.microsoft.com/office/drawing/2014/main" id="{2C7F6131-B05F-BE86-B0B2-B200B25573A6}"/>
              </a:ext>
            </a:extLst>
          </p:cNvPr>
          <p:cNvGrpSpPr>
            <a:grpSpLocks noChangeAspect="1"/>
          </p:cNvGrpSpPr>
          <p:nvPr/>
        </p:nvGrpSpPr>
        <p:grpSpPr>
          <a:xfrm>
            <a:off x="1339336" y="1636249"/>
            <a:ext cx="2367699" cy="2220526"/>
            <a:chOff x="0" y="0"/>
            <a:chExt cx="6350000" cy="6350000"/>
          </a:xfrm>
        </p:grpSpPr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6B74E247-732B-4CE3-15F4-2C0967791B2C}"/>
                </a:ext>
              </a:extLst>
            </p:cNvPr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35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CB8BE0C-D6CF-F429-7D3E-6F2988CFF60C}"/>
              </a:ext>
            </a:extLst>
          </p:cNvPr>
          <p:cNvSpPr/>
          <p:nvPr/>
        </p:nvSpPr>
        <p:spPr>
          <a:xfrm>
            <a:off x="5822731" y="3752194"/>
            <a:ext cx="5945716" cy="2220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According to a recent PPIC poll, “drought remains the dominant environmental issue for Californians.” Just as, nearly 70 percent “don’t feel that government is doing enough to combat the drought.”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84F6B-D97C-0DDC-358F-93BEFCDA4553}"/>
              </a:ext>
            </a:extLst>
          </p:cNvPr>
          <p:cNvSpPr txBox="1"/>
          <p:nvPr/>
        </p:nvSpPr>
        <p:spPr>
          <a:xfrm>
            <a:off x="6232634" y="4183117"/>
            <a:ext cx="53182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According to a recent PPIC poll, “drought remains the dominant environmental issue for Californians.” Just as important, a majority of Californians, nearly 70 percent “don’t feel that government is doing enough to combat the drought.”</a:t>
            </a:r>
            <a:endParaRPr lang="en-US" sz="1800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37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7E3E-854B-2362-4142-640D63DE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88" y="382405"/>
            <a:ext cx="8311411" cy="1354217"/>
          </a:xfrm>
        </p:spPr>
        <p:txBody>
          <a:bodyPr/>
          <a:lstStyle/>
          <a:p>
            <a:r>
              <a:rPr lang="en-US" dirty="0"/>
              <a:t>Governor Newsom’s New Water Supply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A9B7E-30DB-5A71-500A-D90CCC484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4633" y="1936843"/>
            <a:ext cx="7737365" cy="214302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B3C90"/>
                </a:solidFill>
              </a:rPr>
              <a:t>Supportive sentiment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B3C90"/>
                </a:solidFill>
              </a:rPr>
              <a:t>Great step forward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B3C90"/>
                </a:solidFill>
              </a:rPr>
              <a:t>Applaud leadership, recognition of urgency and need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2B3C90"/>
                </a:solidFill>
              </a:rPr>
              <a:t>But we need continued work and follow-through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1FDA155-E604-B474-62C3-F5CC4436CD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65" t="18394" r="66186" b="7414"/>
          <a:stretch/>
        </p:blipFill>
        <p:spPr bwMode="auto">
          <a:xfrm>
            <a:off x="373145" y="1936843"/>
            <a:ext cx="2454138" cy="28798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99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2D74-C75D-41C8-296D-D8DFFC28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Agriculture Hit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55A3-E0B5-2203-A20A-9BBB6CC60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493" y="1647025"/>
            <a:ext cx="5038587" cy="4075047"/>
          </a:xfrm>
        </p:spPr>
        <p:txBody>
          <a:bodyPr/>
          <a:lstStyle/>
          <a:p>
            <a:r>
              <a:rPr lang="en-US" sz="2800" dirty="0">
                <a:solidFill>
                  <a:srgbClr val="2B3C90"/>
                </a:solidFill>
              </a:rPr>
              <a:t>0% allocation on Central Valley Project and 5% on State Water Project  in 2022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B3C90"/>
                </a:solidFill>
              </a:rPr>
              <a:t>$1.7 billion revenue loss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B3C90"/>
                </a:solidFill>
              </a:rPr>
              <a:t>14,600 jobs lost</a:t>
            </a:r>
          </a:p>
          <a:p>
            <a:r>
              <a:rPr lang="en-US" sz="2800" dirty="0">
                <a:solidFill>
                  <a:srgbClr val="2B3C90"/>
                </a:solidFill>
              </a:rPr>
              <a:t>395,000 acres left dry and unplanted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B3C90"/>
                </a:solidFill>
              </a:rPr>
              <a:t>Food security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3E5336F3-9362-12F4-D23A-E288260B98A5}"/>
              </a:ext>
            </a:extLst>
          </p:cNvPr>
          <p:cNvGrpSpPr>
            <a:grpSpLocks noChangeAspect="1"/>
          </p:cNvGrpSpPr>
          <p:nvPr/>
        </p:nvGrpSpPr>
        <p:grpSpPr>
          <a:xfrm>
            <a:off x="9343763" y="3364287"/>
            <a:ext cx="2357785" cy="2357785"/>
            <a:chOff x="0" y="0"/>
            <a:chExt cx="6350000" cy="6350000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D9984386-9974-ED97-BBC7-C9C98B5DDFF9}"/>
                </a:ext>
              </a:extLst>
            </p:cNvPr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" name="Group 3">
            <a:extLst>
              <a:ext uri="{FF2B5EF4-FFF2-40B4-BE49-F238E27FC236}">
                <a16:creationId xmlns:a16="http://schemas.microsoft.com/office/drawing/2014/main" id="{34AEBB46-C20C-6F3D-27C9-96C9B73628D3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8992401" y="621469"/>
            <a:ext cx="1683591" cy="3734704"/>
            <a:chOff x="0" y="0"/>
            <a:chExt cx="6350000" cy="9525000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A1E7388E-04E3-BE36-C1DA-DEB8C4ABCDCE}"/>
                </a:ext>
              </a:extLst>
            </p:cNvPr>
            <p:cNvSpPr/>
            <p:nvPr/>
          </p:nvSpPr>
          <p:spPr>
            <a:xfrm>
              <a:off x="0" y="0"/>
              <a:ext cx="6350000" cy="9525000"/>
            </a:xfrm>
            <a:custGeom>
              <a:avLst/>
              <a:gdLst/>
              <a:ahLst/>
              <a:cxnLst/>
              <a:rect l="l" t="t" r="r" b="b"/>
              <a:pathLst>
                <a:path w="6350000" h="9525000">
                  <a:moveTo>
                    <a:pt x="0" y="9042400"/>
                  </a:moveTo>
                  <a:lnTo>
                    <a:pt x="0" y="482600"/>
                  </a:lnTo>
                  <a:cubicBezTo>
                    <a:pt x="0" y="215900"/>
                    <a:pt x="215900" y="0"/>
                    <a:pt x="482600" y="0"/>
                  </a:cubicBezTo>
                  <a:lnTo>
                    <a:pt x="5867400" y="0"/>
                  </a:lnTo>
                  <a:cubicBezTo>
                    <a:pt x="6134100" y="0"/>
                    <a:pt x="6350000" y="217170"/>
                    <a:pt x="6350000" y="482600"/>
                  </a:cubicBezTo>
                  <a:lnTo>
                    <a:pt x="6350000" y="9042400"/>
                  </a:lnTo>
                  <a:cubicBezTo>
                    <a:pt x="6350000" y="9309100"/>
                    <a:pt x="6134100" y="9525000"/>
                    <a:pt x="5867400" y="9525000"/>
                  </a:cubicBezTo>
                  <a:lnTo>
                    <a:pt x="482600" y="9525000"/>
                  </a:lnTo>
                  <a:cubicBezTo>
                    <a:pt x="217170" y="9525000"/>
                    <a:pt x="0" y="9309100"/>
                    <a:pt x="0" y="9042400"/>
                  </a:cubicBez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E886E3C5-F4A6-EC37-B1EB-03CCEDDF3F08}"/>
              </a:ext>
            </a:extLst>
          </p:cNvPr>
          <p:cNvGrpSpPr>
            <a:grpSpLocks noChangeAspect="1"/>
          </p:cNvGrpSpPr>
          <p:nvPr/>
        </p:nvGrpSpPr>
        <p:grpSpPr>
          <a:xfrm>
            <a:off x="6766293" y="3363343"/>
            <a:ext cx="2358257" cy="2358257"/>
            <a:chOff x="0" y="0"/>
            <a:chExt cx="6350000" cy="6350000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B64382E-C773-A105-B05C-1D9F359004EA}"/>
                </a:ext>
              </a:extLst>
            </p:cNvPr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F5595933-5A15-0E3A-476E-31D05EA9715B}"/>
              </a:ext>
            </a:extLst>
          </p:cNvPr>
          <p:cNvGrpSpPr/>
          <p:nvPr/>
        </p:nvGrpSpPr>
        <p:grpSpPr>
          <a:xfrm rot="16200000">
            <a:off x="6477477" y="1935845"/>
            <a:ext cx="1683589" cy="1105952"/>
            <a:chOff x="0" y="0"/>
            <a:chExt cx="4129221" cy="2347152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1C183B2E-E997-7650-7602-9DAAF46C6F54}"/>
                </a:ext>
              </a:extLst>
            </p:cNvPr>
            <p:cNvSpPr/>
            <p:nvPr/>
          </p:nvSpPr>
          <p:spPr>
            <a:xfrm>
              <a:off x="0" y="0"/>
              <a:ext cx="4129220" cy="2347152"/>
            </a:xfrm>
            <a:custGeom>
              <a:avLst/>
              <a:gdLst/>
              <a:ahLst/>
              <a:cxnLst/>
              <a:rect l="l" t="t" r="r" b="b"/>
              <a:pathLst>
                <a:path w="4129220" h="2347152">
                  <a:moveTo>
                    <a:pt x="382442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42352"/>
                  </a:lnTo>
                  <a:cubicBezTo>
                    <a:pt x="0" y="2211262"/>
                    <a:pt x="135890" y="2347152"/>
                    <a:pt x="304800" y="2347152"/>
                  </a:cubicBezTo>
                  <a:lnTo>
                    <a:pt x="3824420" y="2347152"/>
                  </a:lnTo>
                  <a:cubicBezTo>
                    <a:pt x="3993331" y="2347152"/>
                    <a:pt x="4129220" y="2211262"/>
                    <a:pt x="4129220" y="2042352"/>
                  </a:cubicBezTo>
                  <a:lnTo>
                    <a:pt x="4129220" y="304800"/>
                  </a:lnTo>
                  <a:cubicBezTo>
                    <a:pt x="4129220" y="135890"/>
                    <a:pt x="3993331" y="0"/>
                    <a:pt x="3824420" y="0"/>
                  </a:cubicBezTo>
                  <a:close/>
                </a:path>
              </a:pathLst>
            </a:custGeom>
            <a:solidFill>
              <a:srgbClr val="1A3663"/>
            </a:solidFill>
          </p:spPr>
        </p:sp>
      </p:grpSp>
    </p:spTree>
    <p:extLst>
      <p:ext uri="{BB962C8B-B14F-4D97-AF65-F5344CB8AC3E}">
        <p14:creationId xmlns:p14="http://schemas.microsoft.com/office/powerpoint/2010/main" val="393486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62D74-C75D-41C8-296D-D8DFFC28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55A3-E0B5-2203-A20A-9BBB6CC60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545" y="1638971"/>
            <a:ext cx="5485535" cy="3973553"/>
          </a:xfrm>
        </p:spPr>
        <p:txBody>
          <a:bodyPr/>
          <a:lstStyle/>
          <a:p>
            <a:r>
              <a:rPr lang="en-US" sz="2800" dirty="0">
                <a:solidFill>
                  <a:srgbClr val="2B3C90"/>
                </a:solidFill>
              </a:rPr>
              <a:t>State Water Project cutback from 5M acre-feet to 250,000 AF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B3C90"/>
                </a:solidFill>
              </a:rPr>
              <a:t>SoCal loss of 1.9M AF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B3C90"/>
                </a:solidFill>
              </a:rPr>
              <a:t>Colorado River cuts coming</a:t>
            </a:r>
          </a:p>
          <a:p>
            <a:r>
              <a:rPr lang="en-US" sz="2800" dirty="0">
                <a:solidFill>
                  <a:srgbClr val="2B3C90"/>
                </a:solidFill>
              </a:rPr>
              <a:t>Recycled water effectively committed</a:t>
            </a:r>
          </a:p>
          <a:p>
            <a:r>
              <a:rPr lang="en-US" sz="2800" dirty="0">
                <a:solidFill>
                  <a:srgbClr val="2B3C90"/>
                </a:solidFill>
              </a:rPr>
              <a:t>State needs roughly 20M AF of new supply – where do we get it?</a:t>
            </a:r>
          </a:p>
        </p:txBody>
      </p:sp>
      <p:grpSp>
        <p:nvGrpSpPr>
          <p:cNvPr id="10" name="Group 13">
            <a:extLst>
              <a:ext uri="{FF2B5EF4-FFF2-40B4-BE49-F238E27FC236}">
                <a16:creationId xmlns:a16="http://schemas.microsoft.com/office/drawing/2014/main" id="{F5595933-5A15-0E3A-476E-31D05EA9715B}"/>
              </a:ext>
            </a:extLst>
          </p:cNvPr>
          <p:cNvGrpSpPr/>
          <p:nvPr/>
        </p:nvGrpSpPr>
        <p:grpSpPr>
          <a:xfrm rot="16200000">
            <a:off x="6477477" y="1935845"/>
            <a:ext cx="1683589" cy="1105952"/>
            <a:chOff x="0" y="0"/>
            <a:chExt cx="4129221" cy="2347152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1C183B2E-E997-7650-7602-9DAAF46C6F54}"/>
                </a:ext>
              </a:extLst>
            </p:cNvPr>
            <p:cNvSpPr/>
            <p:nvPr/>
          </p:nvSpPr>
          <p:spPr>
            <a:xfrm>
              <a:off x="0" y="0"/>
              <a:ext cx="4129220" cy="2347152"/>
            </a:xfrm>
            <a:custGeom>
              <a:avLst/>
              <a:gdLst/>
              <a:ahLst/>
              <a:cxnLst/>
              <a:rect l="l" t="t" r="r" b="b"/>
              <a:pathLst>
                <a:path w="4129220" h="2347152">
                  <a:moveTo>
                    <a:pt x="382442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42352"/>
                  </a:lnTo>
                  <a:cubicBezTo>
                    <a:pt x="0" y="2211262"/>
                    <a:pt x="135890" y="2347152"/>
                    <a:pt x="304800" y="2347152"/>
                  </a:cubicBezTo>
                  <a:lnTo>
                    <a:pt x="3824420" y="2347152"/>
                  </a:lnTo>
                  <a:cubicBezTo>
                    <a:pt x="3993331" y="2347152"/>
                    <a:pt x="4129220" y="2211262"/>
                    <a:pt x="4129220" y="2042352"/>
                  </a:cubicBezTo>
                  <a:lnTo>
                    <a:pt x="4129220" y="304800"/>
                  </a:lnTo>
                  <a:cubicBezTo>
                    <a:pt x="4129220" y="135890"/>
                    <a:pt x="3993331" y="0"/>
                    <a:pt x="3824420" y="0"/>
                  </a:cubicBezTo>
                  <a:close/>
                </a:path>
              </a:pathLst>
            </a:custGeom>
            <a:solidFill>
              <a:srgbClr val="1A3663"/>
            </a:solidFill>
          </p:spPr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F4A1F84-2D02-73C7-4475-254ED2225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31" y="3384639"/>
            <a:ext cx="2509264" cy="2227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high angle view of a dam&#10;&#10;Description automatically generated">
            <a:extLst>
              <a:ext uri="{FF2B5EF4-FFF2-40B4-BE49-F238E27FC236}">
                <a16:creationId xmlns:a16="http://schemas.microsoft.com/office/drawing/2014/main" id="{B3F5F634-E7F6-B5A7-4CC2-CE2CA73DE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33" y="1638971"/>
            <a:ext cx="3037720" cy="1701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 descr="33 Buckets | DIY Project: Water Filtration at Home">
            <a:extLst>
              <a:ext uri="{FF2B5EF4-FFF2-40B4-BE49-F238E27FC236}">
                <a16:creationId xmlns:a16="http://schemas.microsoft.com/office/drawing/2014/main" id="{B7F4DA03-49A1-9431-E285-468EA094C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1" r="28042"/>
          <a:stretch/>
        </p:blipFill>
        <p:spPr bwMode="auto">
          <a:xfrm>
            <a:off x="9362438" y="3391787"/>
            <a:ext cx="1768017" cy="2263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1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>
            <a:extLst>
              <a:ext uri="{FF2B5EF4-FFF2-40B4-BE49-F238E27FC236}">
                <a16:creationId xmlns:a16="http://schemas.microsoft.com/office/drawing/2014/main" id="{DA6AE121-B158-A64B-7DD0-F654DDB8E558}"/>
              </a:ext>
            </a:extLst>
          </p:cNvPr>
          <p:cNvSpPr/>
          <p:nvPr/>
        </p:nvSpPr>
        <p:spPr>
          <a:xfrm>
            <a:off x="3256719" y="2019726"/>
            <a:ext cx="2873214" cy="2797233"/>
          </a:xfrm>
          <a:custGeom>
            <a:avLst/>
            <a:gdLst/>
            <a:ahLst/>
            <a:cxnLst/>
            <a:rect l="l" t="t" r="r" b="b"/>
            <a:pathLst>
              <a:path w="3941834" h="3104099">
                <a:moveTo>
                  <a:pt x="363703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799299"/>
                </a:lnTo>
                <a:cubicBezTo>
                  <a:pt x="0" y="2968209"/>
                  <a:pt x="135890" y="3104099"/>
                  <a:pt x="304800" y="3104099"/>
                </a:cubicBezTo>
                <a:lnTo>
                  <a:pt x="3637034" y="3104099"/>
                </a:lnTo>
                <a:cubicBezTo>
                  <a:pt x="3805944" y="3104099"/>
                  <a:pt x="3941834" y="2968209"/>
                  <a:pt x="3941834" y="2799299"/>
                </a:cubicBezTo>
                <a:lnTo>
                  <a:pt x="3941834" y="304800"/>
                </a:lnTo>
                <a:cubicBezTo>
                  <a:pt x="3941834" y="135890"/>
                  <a:pt x="3805944" y="0"/>
                  <a:pt x="3637034" y="0"/>
                </a:cubicBezTo>
                <a:close/>
              </a:path>
            </a:pathLst>
          </a:custGeom>
          <a:solidFill>
            <a:srgbClr val="1A3663"/>
          </a:solidFill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1BA277EB-EFEE-C624-AAA7-A7F38A470E2E}"/>
              </a:ext>
            </a:extLst>
          </p:cNvPr>
          <p:cNvSpPr/>
          <p:nvPr/>
        </p:nvSpPr>
        <p:spPr>
          <a:xfrm>
            <a:off x="6213238" y="2019726"/>
            <a:ext cx="2873214" cy="2797233"/>
          </a:xfrm>
          <a:custGeom>
            <a:avLst/>
            <a:gdLst/>
            <a:ahLst/>
            <a:cxnLst/>
            <a:rect l="l" t="t" r="r" b="b"/>
            <a:pathLst>
              <a:path w="3941834" h="3104099">
                <a:moveTo>
                  <a:pt x="363703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799299"/>
                </a:lnTo>
                <a:cubicBezTo>
                  <a:pt x="0" y="2968209"/>
                  <a:pt x="135890" y="3104099"/>
                  <a:pt x="304800" y="3104099"/>
                </a:cubicBezTo>
                <a:lnTo>
                  <a:pt x="3637034" y="3104099"/>
                </a:lnTo>
                <a:cubicBezTo>
                  <a:pt x="3805944" y="3104099"/>
                  <a:pt x="3941834" y="2968209"/>
                  <a:pt x="3941834" y="2799299"/>
                </a:cubicBezTo>
                <a:lnTo>
                  <a:pt x="3941834" y="304800"/>
                </a:lnTo>
                <a:cubicBezTo>
                  <a:pt x="3941834" y="135890"/>
                  <a:pt x="3805944" y="0"/>
                  <a:pt x="3637034" y="0"/>
                </a:cubicBezTo>
                <a:close/>
              </a:path>
            </a:pathLst>
          </a:custGeom>
          <a:solidFill>
            <a:srgbClr val="1A3663"/>
          </a:solidFill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BD0BEAC-C7E1-2BE2-A4D0-34D6F891BFB6}"/>
              </a:ext>
            </a:extLst>
          </p:cNvPr>
          <p:cNvSpPr/>
          <p:nvPr/>
        </p:nvSpPr>
        <p:spPr>
          <a:xfrm>
            <a:off x="9169757" y="2039346"/>
            <a:ext cx="2873214" cy="2797233"/>
          </a:xfrm>
          <a:custGeom>
            <a:avLst/>
            <a:gdLst/>
            <a:ahLst/>
            <a:cxnLst/>
            <a:rect l="l" t="t" r="r" b="b"/>
            <a:pathLst>
              <a:path w="3941834" h="3104099">
                <a:moveTo>
                  <a:pt x="3637034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2799299"/>
                </a:lnTo>
                <a:cubicBezTo>
                  <a:pt x="0" y="2968209"/>
                  <a:pt x="135890" y="3104099"/>
                  <a:pt x="304800" y="3104099"/>
                </a:cubicBezTo>
                <a:lnTo>
                  <a:pt x="3637034" y="3104099"/>
                </a:lnTo>
                <a:cubicBezTo>
                  <a:pt x="3805944" y="3104099"/>
                  <a:pt x="3941834" y="2968209"/>
                  <a:pt x="3941834" y="2799299"/>
                </a:cubicBezTo>
                <a:lnTo>
                  <a:pt x="3941834" y="304800"/>
                </a:lnTo>
                <a:cubicBezTo>
                  <a:pt x="3941834" y="135890"/>
                  <a:pt x="3805944" y="0"/>
                  <a:pt x="3637034" y="0"/>
                </a:cubicBezTo>
                <a:close/>
              </a:path>
            </a:pathLst>
          </a:custGeom>
          <a:solidFill>
            <a:srgbClr val="1A3663"/>
          </a:solidFill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2C142-CA43-F831-0595-95733E26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E190A28-9AFE-6E85-5A54-DC722DA318C7}"/>
              </a:ext>
            </a:extLst>
          </p:cNvPr>
          <p:cNvGrpSpPr/>
          <p:nvPr/>
        </p:nvGrpSpPr>
        <p:grpSpPr>
          <a:xfrm>
            <a:off x="287633" y="2030383"/>
            <a:ext cx="2873214" cy="2797233"/>
            <a:chOff x="0" y="0"/>
            <a:chExt cx="3941834" cy="3104099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AB889763-75BF-7537-FC94-2AB6F9A06D7B}"/>
                </a:ext>
              </a:extLst>
            </p:cNvPr>
            <p:cNvSpPr/>
            <p:nvPr/>
          </p:nvSpPr>
          <p:spPr>
            <a:xfrm>
              <a:off x="0" y="0"/>
              <a:ext cx="3941834" cy="3104099"/>
            </a:xfrm>
            <a:custGeom>
              <a:avLst/>
              <a:gdLst/>
              <a:ahLst/>
              <a:cxnLst/>
              <a:rect l="l" t="t" r="r" b="b"/>
              <a:pathLst>
                <a:path w="3941834" h="3104099">
                  <a:moveTo>
                    <a:pt x="3637034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799299"/>
                  </a:lnTo>
                  <a:cubicBezTo>
                    <a:pt x="0" y="2968209"/>
                    <a:pt x="135890" y="3104099"/>
                    <a:pt x="304800" y="3104099"/>
                  </a:cubicBezTo>
                  <a:lnTo>
                    <a:pt x="3637034" y="3104099"/>
                  </a:lnTo>
                  <a:cubicBezTo>
                    <a:pt x="3805944" y="3104099"/>
                    <a:pt x="3941834" y="2968209"/>
                    <a:pt x="3941834" y="2799299"/>
                  </a:cubicBezTo>
                  <a:lnTo>
                    <a:pt x="3941834" y="304800"/>
                  </a:lnTo>
                  <a:cubicBezTo>
                    <a:pt x="3941834" y="135890"/>
                    <a:pt x="3805944" y="0"/>
                    <a:pt x="3637034" y="0"/>
                  </a:cubicBezTo>
                  <a:close/>
                </a:path>
              </a:pathLst>
            </a:custGeom>
            <a:solidFill>
              <a:srgbClr val="1A3663"/>
            </a:solidFill>
          </p:spPr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528CDF5C-BDA5-445F-EEB7-CEE7BFAA5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37061" y="1486595"/>
            <a:ext cx="935163" cy="935163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F2320AA-6746-B503-2574-EA66C1546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25743" y="1486596"/>
            <a:ext cx="935163" cy="935163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B88D3801-6892-C08A-7C16-94C6097F9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214425" y="1486596"/>
            <a:ext cx="935163" cy="935163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66CCB52B-FFD1-B04D-3E5D-6CE9C747B3A5}"/>
              </a:ext>
            </a:extLst>
          </p:cNvPr>
          <p:cNvSpPr txBox="1"/>
          <p:nvPr/>
        </p:nvSpPr>
        <p:spPr>
          <a:xfrm>
            <a:off x="538205" y="2690335"/>
            <a:ext cx="2397205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Barlow Semi Condensed" pitchFamily="2" charset="77"/>
              </a:rPr>
              <a:t>More surface and 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Barlow Semi Condensed" pitchFamily="2" charset="77"/>
              </a:rPr>
              <a:t>groundwater storage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2A06EB87-11B0-07A2-FCF1-77503CCD5D71}"/>
              </a:ext>
            </a:extLst>
          </p:cNvPr>
          <p:cNvSpPr txBox="1"/>
          <p:nvPr/>
        </p:nvSpPr>
        <p:spPr>
          <a:xfrm>
            <a:off x="3531586" y="2782668"/>
            <a:ext cx="232347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arlow Semi Condensed" pitchFamily="2" charset="77"/>
              </a:rPr>
              <a:t>Improved inter-regional and </a:t>
            </a:r>
          </a:p>
          <a:p>
            <a:pPr algn="ctr"/>
            <a:r>
              <a:rPr lang="en-US" sz="2400" dirty="0">
                <a:solidFill>
                  <a:srgbClr val="FFFFFF"/>
                </a:solidFill>
                <a:latin typeface="Barlow Semi Condensed" pitchFamily="2" charset="77"/>
              </a:rPr>
              <a:t>local conveyance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EFB871-1845-6050-9C25-82425604CDD7}"/>
              </a:ext>
            </a:extLst>
          </p:cNvPr>
          <p:cNvSpPr txBox="1"/>
          <p:nvPr/>
        </p:nvSpPr>
        <p:spPr>
          <a:xfrm>
            <a:off x="6315203" y="2782668"/>
            <a:ext cx="266928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Barlow Semi Condensed" pitchFamily="2" charset="77"/>
              </a:rPr>
              <a:t>Creative regulatory </a:t>
            </a:r>
            <a:br>
              <a:rPr lang="en-US" sz="2400" dirty="0">
                <a:solidFill>
                  <a:srgbClr val="FFFFFF"/>
                </a:solidFill>
                <a:latin typeface="Barlow Semi Condensed" pitchFamily="2" charset="77"/>
              </a:rPr>
            </a:br>
            <a:r>
              <a:rPr lang="en-US" sz="2400" dirty="0">
                <a:solidFill>
                  <a:srgbClr val="FFFFFF"/>
                </a:solidFill>
                <a:latin typeface="Barlow Semi Condensed" pitchFamily="2" charset="77"/>
              </a:rPr>
              <a:t>solutions such as the </a:t>
            </a:r>
            <a:br>
              <a:rPr lang="en-US" sz="2400" dirty="0">
                <a:solidFill>
                  <a:srgbClr val="FFFFFF"/>
                </a:solidFill>
                <a:latin typeface="Barlow Semi Condensed" pitchFamily="2" charset="77"/>
              </a:rPr>
            </a:br>
            <a:r>
              <a:rPr lang="en-US" sz="2400" dirty="0">
                <a:solidFill>
                  <a:srgbClr val="FFFFFF"/>
                </a:solidFill>
                <a:latin typeface="Barlow Semi Condensed" pitchFamily="2" charset="77"/>
              </a:rPr>
              <a:t>voluntary agreements 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B44428E1-C1CF-D179-C3B9-3374AAFA603C}"/>
              </a:ext>
            </a:extLst>
          </p:cNvPr>
          <p:cNvSpPr txBox="1"/>
          <p:nvPr/>
        </p:nvSpPr>
        <p:spPr>
          <a:xfrm>
            <a:off x="9308319" y="2567016"/>
            <a:ext cx="266041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Barlow Semi Condensed" pitchFamily="2" charset="77"/>
              </a:rPr>
              <a:t>New supply including investments in local </a:t>
            </a:r>
            <a:br>
              <a:rPr lang="en-US" sz="2000" dirty="0">
                <a:solidFill>
                  <a:schemeClr val="bg2"/>
                </a:solidFill>
                <a:latin typeface="Barlow Semi Condensed" pitchFamily="2" charset="77"/>
              </a:rPr>
            </a:br>
            <a:r>
              <a:rPr lang="en-US" sz="2000" dirty="0">
                <a:solidFill>
                  <a:schemeClr val="bg2"/>
                </a:solidFill>
                <a:latin typeface="Barlow Semi Condensed" pitchFamily="2" charset="77"/>
              </a:rPr>
              <a:t>water infrastructure, </a:t>
            </a:r>
            <a:br>
              <a:rPr lang="en-US" sz="2000" dirty="0">
                <a:solidFill>
                  <a:schemeClr val="bg2"/>
                </a:solidFill>
                <a:latin typeface="Barlow Semi Condensed" pitchFamily="2" charset="77"/>
              </a:rPr>
            </a:br>
            <a:r>
              <a:rPr lang="en-US" sz="2000" dirty="0">
                <a:solidFill>
                  <a:schemeClr val="bg2"/>
                </a:solidFill>
                <a:latin typeface="Barlow Semi Condensed" pitchFamily="2" charset="77"/>
              </a:rPr>
              <a:t>such as groundwater recharge, desalination, </a:t>
            </a:r>
            <a:br>
              <a:rPr lang="en-US" sz="2000" dirty="0">
                <a:solidFill>
                  <a:schemeClr val="bg2"/>
                </a:solidFill>
                <a:latin typeface="Barlow Semi Condensed" pitchFamily="2" charset="77"/>
              </a:rPr>
            </a:br>
            <a:r>
              <a:rPr lang="en-US" sz="2000" dirty="0">
                <a:solidFill>
                  <a:schemeClr val="bg2"/>
                </a:solidFill>
                <a:latin typeface="Barlow Semi Condensed" pitchFamily="2" charset="77"/>
              </a:rPr>
              <a:t>and recycling</a:t>
            </a:r>
          </a:p>
        </p:txBody>
      </p:sp>
      <p:pic>
        <p:nvPicPr>
          <p:cNvPr id="25" name="Picture 18">
            <a:extLst>
              <a:ext uri="{FF2B5EF4-FFF2-40B4-BE49-F238E27FC236}">
                <a16:creationId xmlns:a16="http://schemas.microsoft.com/office/drawing/2014/main" id="{542B671C-C3F7-0FEA-E577-3869F2BF45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03107" y="1486596"/>
            <a:ext cx="935163" cy="9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7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B6B6-E1D9-9BC1-8731-DF8AC940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588" y="382405"/>
            <a:ext cx="8311411" cy="677108"/>
          </a:xfrm>
        </p:spPr>
        <p:txBody>
          <a:bodyPr/>
          <a:lstStyle/>
          <a:p>
            <a:r>
              <a:rPr lang="en-US" dirty="0"/>
              <a:t>Major Initiatives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381F7-48E5-46D6-D166-77CB2F47D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96" y="1389413"/>
            <a:ext cx="4643252" cy="508618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spc="360" dirty="0">
                <a:solidFill>
                  <a:srgbClr val="2B3C90"/>
                </a:solidFill>
              </a:rPr>
              <a:t>Conveyance</a:t>
            </a:r>
          </a:p>
          <a:p>
            <a:pPr>
              <a:lnSpc>
                <a:spcPct val="150000"/>
              </a:lnSpc>
            </a:pPr>
            <a:r>
              <a:rPr lang="en-US" sz="2800" spc="360" dirty="0">
                <a:solidFill>
                  <a:srgbClr val="2B3C90"/>
                </a:solidFill>
              </a:rPr>
              <a:t>Stormwater</a:t>
            </a:r>
          </a:p>
          <a:p>
            <a:pPr>
              <a:lnSpc>
                <a:spcPct val="150000"/>
              </a:lnSpc>
            </a:pPr>
            <a:r>
              <a:rPr lang="en-US" sz="2800" spc="360" dirty="0">
                <a:solidFill>
                  <a:srgbClr val="2B3C90"/>
                </a:solidFill>
              </a:rPr>
              <a:t>Recycled Water</a:t>
            </a:r>
          </a:p>
          <a:p>
            <a:pPr>
              <a:lnSpc>
                <a:spcPct val="150000"/>
              </a:lnSpc>
            </a:pPr>
            <a:r>
              <a:rPr lang="en-US" sz="2800" spc="360" dirty="0">
                <a:solidFill>
                  <a:srgbClr val="2B3C90"/>
                </a:solidFill>
              </a:rPr>
              <a:t>Water Quality Regulations</a:t>
            </a:r>
          </a:p>
          <a:p>
            <a:pPr>
              <a:lnSpc>
                <a:spcPct val="150000"/>
              </a:lnSpc>
            </a:pPr>
            <a:r>
              <a:rPr lang="en-US" sz="2800" spc="360" dirty="0">
                <a:solidFill>
                  <a:srgbClr val="2B3C90"/>
                </a:solidFill>
              </a:rPr>
              <a:t>Water and Energy Efficiency</a:t>
            </a:r>
          </a:p>
          <a:p>
            <a:pPr>
              <a:lnSpc>
                <a:spcPct val="150000"/>
              </a:lnSpc>
            </a:pPr>
            <a:r>
              <a:rPr lang="en-US" sz="2800" spc="360" dirty="0">
                <a:solidFill>
                  <a:srgbClr val="2B3C90"/>
                </a:solidFill>
              </a:rPr>
              <a:t>Water Affordability</a:t>
            </a:r>
          </a:p>
          <a:p>
            <a:pPr marL="0" indent="0">
              <a:buNone/>
            </a:pPr>
            <a:endParaRPr lang="en-US" dirty="0">
              <a:solidFill>
                <a:srgbClr val="2B3C90"/>
              </a:solidFill>
              <a:latin typeface="Clear Sans Regular"/>
            </a:endParaRPr>
          </a:p>
          <a:p>
            <a:pPr marL="0" indent="0">
              <a:buNone/>
            </a:pPr>
            <a:endParaRPr lang="en-US" sz="1600" dirty="0">
              <a:solidFill>
                <a:srgbClr val="141414"/>
              </a:solidFill>
              <a:latin typeface="Clear Sans Regula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group of people sitting at a table in front of a crowd&#10;&#10;Description automatically generated">
            <a:extLst>
              <a:ext uri="{FF2B5EF4-FFF2-40B4-BE49-F238E27FC236}">
                <a16:creationId xmlns:a16="http://schemas.microsoft.com/office/drawing/2014/main" id="{A6092B45-21FA-E136-FFBB-07F63D092D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3"/>
          <a:stretch/>
        </p:blipFill>
        <p:spPr>
          <a:xfrm>
            <a:off x="6776854" y="2502601"/>
            <a:ext cx="4643252" cy="261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EF854-C3D1-4846-9C48-00878418A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215926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https://d.docs.live.net/6a12e7b5fa94713a/wip/Lynn Upwork/SCWC Annual Event Sponsorship Powerpoint_2020.pptx"/>
</p:tagLst>
</file>

<file path=ppt/theme/theme1.xml><?xml version="1.0" encoding="utf-8"?>
<a:theme xmlns:a="http://schemas.openxmlformats.org/drawingml/2006/main" name="Office Theme">
  <a:themeElements>
    <a:clrScheme name="Lynn">
      <a:dk1>
        <a:srgbClr val="000000"/>
      </a:dk1>
      <a:lt1>
        <a:srgbClr val="2A3D90"/>
      </a:lt1>
      <a:dk2>
        <a:srgbClr val="2B3C90"/>
      </a:dk2>
      <a:lt2>
        <a:srgbClr val="FFFFFF"/>
      </a:lt2>
      <a:accent1>
        <a:srgbClr val="2B3C90"/>
      </a:accent1>
      <a:accent2>
        <a:srgbClr val="F37029"/>
      </a:accent2>
      <a:accent3>
        <a:srgbClr val="139CD8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ynn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6661</TotalTime>
  <Words>329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Barlow Semi Condensed</vt:lpstr>
      <vt:lpstr>Lato</vt:lpstr>
      <vt:lpstr>Clear Sans Regular</vt:lpstr>
      <vt:lpstr>Arial</vt:lpstr>
      <vt:lpstr>Office Theme</vt:lpstr>
      <vt:lpstr>Water Infrastructure Needs</vt:lpstr>
      <vt:lpstr>Who We Are</vt:lpstr>
      <vt:lpstr>Current State Priorities</vt:lpstr>
      <vt:lpstr>Governor Newsom’s New Water Supply Plan</vt:lpstr>
      <vt:lpstr>Agriculture Hit Hard</vt:lpstr>
      <vt:lpstr>Urban Losses</vt:lpstr>
      <vt:lpstr>Solutions</vt:lpstr>
      <vt:lpstr>Major Initiatives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vinith john</dc:creator>
  <cp:lastModifiedBy>Maggie Aguilar</cp:lastModifiedBy>
  <cp:revision>8</cp:revision>
  <dcterms:created xsi:type="dcterms:W3CDTF">2020-11-10T01:54:25Z</dcterms:created>
  <dcterms:modified xsi:type="dcterms:W3CDTF">2022-10-05T17:59:30Z</dcterms:modified>
</cp:coreProperties>
</file>